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144000" type="screen4x3"/>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2"/>
    <p:restoredTop sz="94729"/>
  </p:normalViewPr>
  <p:slideViewPr>
    <p:cSldViewPr showGuides="1">
      <p:cViewPr varScale="1">
        <p:scale>
          <a:sx n="90" d="100"/>
          <a:sy n="90" d="100"/>
        </p:scale>
        <p:origin x="-2916" y="-114"/>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endParaRPr lang="nb-NO"/>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nb-NO"/>
          </a:p>
        </p:txBody>
      </p:sp>
      <p:sp>
        <p:nvSpPr>
          <p:cNvPr id="4" name="Date Placeholder 3"/>
          <p:cNvSpPr>
            <a:spLocks noGrp="1"/>
          </p:cNvSpPr>
          <p:nvPr>
            <p:ph type="dt" sz="half" idx="10"/>
          </p:nvPr>
        </p:nvSpPr>
        <p:spPr/>
        <p:txBody>
          <a:bodyPr/>
          <a:lstStyle/>
          <a:p>
            <a:fld id="{5E358DE2-F352-4904-85A7-62532749CF76}" type="datetimeFigureOut">
              <a:rPr lang="nb-NO" smtClean="0"/>
              <a:t>15.05.2018</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A81A7195-63A6-41E2-8078-9788BECB8C88}" type="slidenum">
              <a:rPr lang="nb-NO" smtClean="0"/>
              <a:t>‹#›</a:t>
            </a:fld>
            <a:endParaRPr lang="nb-NO"/>
          </a:p>
        </p:txBody>
      </p:sp>
    </p:spTree>
    <p:extLst>
      <p:ext uri="{BB962C8B-B14F-4D97-AF65-F5344CB8AC3E}">
        <p14:creationId xmlns:p14="http://schemas.microsoft.com/office/powerpoint/2010/main" val="3540859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b-NO"/>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4" name="Date Placeholder 3"/>
          <p:cNvSpPr>
            <a:spLocks noGrp="1"/>
          </p:cNvSpPr>
          <p:nvPr>
            <p:ph type="dt" sz="half" idx="10"/>
          </p:nvPr>
        </p:nvSpPr>
        <p:spPr/>
        <p:txBody>
          <a:bodyPr/>
          <a:lstStyle/>
          <a:p>
            <a:fld id="{5E358DE2-F352-4904-85A7-62532749CF76}" type="datetimeFigureOut">
              <a:rPr lang="nb-NO" smtClean="0"/>
              <a:t>15.05.2018</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A81A7195-63A6-41E2-8078-9788BECB8C88}" type="slidenum">
              <a:rPr lang="nb-NO" smtClean="0"/>
              <a:t>‹#›</a:t>
            </a:fld>
            <a:endParaRPr lang="nb-NO"/>
          </a:p>
        </p:txBody>
      </p:sp>
    </p:spTree>
    <p:extLst>
      <p:ext uri="{BB962C8B-B14F-4D97-AF65-F5344CB8AC3E}">
        <p14:creationId xmlns:p14="http://schemas.microsoft.com/office/powerpoint/2010/main" val="2286299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a:t>Click to edit Master title style</a:t>
            </a:r>
            <a:endParaRPr lang="nb-NO"/>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4" name="Date Placeholder 3"/>
          <p:cNvSpPr>
            <a:spLocks noGrp="1"/>
          </p:cNvSpPr>
          <p:nvPr>
            <p:ph type="dt" sz="half" idx="10"/>
          </p:nvPr>
        </p:nvSpPr>
        <p:spPr/>
        <p:txBody>
          <a:bodyPr/>
          <a:lstStyle/>
          <a:p>
            <a:fld id="{5E358DE2-F352-4904-85A7-62532749CF76}" type="datetimeFigureOut">
              <a:rPr lang="nb-NO" smtClean="0"/>
              <a:t>15.05.2018</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A81A7195-63A6-41E2-8078-9788BECB8C88}" type="slidenum">
              <a:rPr lang="nb-NO" smtClean="0"/>
              <a:t>‹#›</a:t>
            </a:fld>
            <a:endParaRPr lang="nb-NO"/>
          </a:p>
        </p:txBody>
      </p:sp>
    </p:spTree>
    <p:extLst>
      <p:ext uri="{BB962C8B-B14F-4D97-AF65-F5344CB8AC3E}">
        <p14:creationId xmlns:p14="http://schemas.microsoft.com/office/powerpoint/2010/main" val="2804144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b-NO"/>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4" name="Date Placeholder 3"/>
          <p:cNvSpPr>
            <a:spLocks noGrp="1"/>
          </p:cNvSpPr>
          <p:nvPr>
            <p:ph type="dt" sz="half" idx="10"/>
          </p:nvPr>
        </p:nvSpPr>
        <p:spPr/>
        <p:txBody>
          <a:bodyPr/>
          <a:lstStyle/>
          <a:p>
            <a:fld id="{5E358DE2-F352-4904-85A7-62532749CF76}" type="datetimeFigureOut">
              <a:rPr lang="nb-NO" smtClean="0"/>
              <a:t>15.05.2018</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A81A7195-63A6-41E2-8078-9788BECB8C88}" type="slidenum">
              <a:rPr lang="nb-NO" smtClean="0"/>
              <a:t>‹#›</a:t>
            </a:fld>
            <a:endParaRPr lang="nb-NO"/>
          </a:p>
        </p:txBody>
      </p:sp>
    </p:spTree>
    <p:extLst>
      <p:ext uri="{BB962C8B-B14F-4D97-AF65-F5344CB8AC3E}">
        <p14:creationId xmlns:p14="http://schemas.microsoft.com/office/powerpoint/2010/main" val="17470658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endParaRPr lang="nb-NO"/>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E358DE2-F352-4904-85A7-62532749CF76}" type="datetimeFigureOut">
              <a:rPr lang="nb-NO" smtClean="0"/>
              <a:t>15.05.2018</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A81A7195-63A6-41E2-8078-9788BECB8C88}" type="slidenum">
              <a:rPr lang="nb-NO" smtClean="0"/>
              <a:t>‹#›</a:t>
            </a:fld>
            <a:endParaRPr lang="nb-NO"/>
          </a:p>
        </p:txBody>
      </p:sp>
    </p:spTree>
    <p:extLst>
      <p:ext uri="{BB962C8B-B14F-4D97-AF65-F5344CB8AC3E}">
        <p14:creationId xmlns:p14="http://schemas.microsoft.com/office/powerpoint/2010/main" val="32421932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b-NO"/>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5" name="Date Placeholder 4"/>
          <p:cNvSpPr>
            <a:spLocks noGrp="1"/>
          </p:cNvSpPr>
          <p:nvPr>
            <p:ph type="dt" sz="half" idx="10"/>
          </p:nvPr>
        </p:nvSpPr>
        <p:spPr/>
        <p:txBody>
          <a:bodyPr/>
          <a:lstStyle/>
          <a:p>
            <a:fld id="{5E358DE2-F352-4904-85A7-62532749CF76}" type="datetimeFigureOut">
              <a:rPr lang="nb-NO" smtClean="0"/>
              <a:t>15.05.2018</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A81A7195-63A6-41E2-8078-9788BECB8C88}" type="slidenum">
              <a:rPr lang="nb-NO" smtClean="0"/>
              <a:t>‹#›</a:t>
            </a:fld>
            <a:endParaRPr lang="nb-NO"/>
          </a:p>
        </p:txBody>
      </p:sp>
    </p:spTree>
    <p:extLst>
      <p:ext uri="{BB962C8B-B14F-4D97-AF65-F5344CB8AC3E}">
        <p14:creationId xmlns:p14="http://schemas.microsoft.com/office/powerpoint/2010/main" val="977859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a:t>Click to edit Master title style</a:t>
            </a:r>
            <a:endParaRPr lang="nb-NO"/>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7" name="Date Placeholder 6"/>
          <p:cNvSpPr>
            <a:spLocks noGrp="1"/>
          </p:cNvSpPr>
          <p:nvPr>
            <p:ph type="dt" sz="half" idx="10"/>
          </p:nvPr>
        </p:nvSpPr>
        <p:spPr/>
        <p:txBody>
          <a:bodyPr/>
          <a:lstStyle/>
          <a:p>
            <a:fld id="{5E358DE2-F352-4904-85A7-62532749CF76}" type="datetimeFigureOut">
              <a:rPr lang="nb-NO" smtClean="0"/>
              <a:t>15.05.2018</a:t>
            </a:fld>
            <a:endParaRPr lang="nb-NO"/>
          </a:p>
        </p:txBody>
      </p:sp>
      <p:sp>
        <p:nvSpPr>
          <p:cNvPr id="8" name="Footer Placeholder 7"/>
          <p:cNvSpPr>
            <a:spLocks noGrp="1"/>
          </p:cNvSpPr>
          <p:nvPr>
            <p:ph type="ftr" sz="quarter" idx="11"/>
          </p:nvPr>
        </p:nvSpPr>
        <p:spPr/>
        <p:txBody>
          <a:bodyPr/>
          <a:lstStyle/>
          <a:p>
            <a:endParaRPr lang="nb-NO"/>
          </a:p>
        </p:txBody>
      </p:sp>
      <p:sp>
        <p:nvSpPr>
          <p:cNvPr id="9" name="Slide Number Placeholder 8"/>
          <p:cNvSpPr>
            <a:spLocks noGrp="1"/>
          </p:cNvSpPr>
          <p:nvPr>
            <p:ph type="sldNum" sz="quarter" idx="12"/>
          </p:nvPr>
        </p:nvSpPr>
        <p:spPr/>
        <p:txBody>
          <a:bodyPr/>
          <a:lstStyle/>
          <a:p>
            <a:fld id="{A81A7195-63A6-41E2-8078-9788BECB8C88}" type="slidenum">
              <a:rPr lang="nb-NO" smtClean="0"/>
              <a:t>‹#›</a:t>
            </a:fld>
            <a:endParaRPr lang="nb-NO"/>
          </a:p>
        </p:txBody>
      </p:sp>
    </p:spTree>
    <p:extLst>
      <p:ext uri="{BB962C8B-B14F-4D97-AF65-F5344CB8AC3E}">
        <p14:creationId xmlns:p14="http://schemas.microsoft.com/office/powerpoint/2010/main" val="3041295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b-NO"/>
          </a:p>
        </p:txBody>
      </p:sp>
      <p:sp>
        <p:nvSpPr>
          <p:cNvPr id="3" name="Date Placeholder 2"/>
          <p:cNvSpPr>
            <a:spLocks noGrp="1"/>
          </p:cNvSpPr>
          <p:nvPr>
            <p:ph type="dt" sz="half" idx="10"/>
          </p:nvPr>
        </p:nvSpPr>
        <p:spPr/>
        <p:txBody>
          <a:bodyPr/>
          <a:lstStyle/>
          <a:p>
            <a:fld id="{5E358DE2-F352-4904-85A7-62532749CF76}" type="datetimeFigureOut">
              <a:rPr lang="nb-NO" smtClean="0"/>
              <a:t>15.05.2018</a:t>
            </a:fld>
            <a:endParaRPr lang="nb-NO"/>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A81A7195-63A6-41E2-8078-9788BECB8C88}" type="slidenum">
              <a:rPr lang="nb-NO" smtClean="0"/>
              <a:t>‹#›</a:t>
            </a:fld>
            <a:endParaRPr lang="nb-NO"/>
          </a:p>
        </p:txBody>
      </p:sp>
    </p:spTree>
    <p:extLst>
      <p:ext uri="{BB962C8B-B14F-4D97-AF65-F5344CB8AC3E}">
        <p14:creationId xmlns:p14="http://schemas.microsoft.com/office/powerpoint/2010/main" val="4155102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358DE2-F352-4904-85A7-62532749CF76}" type="datetimeFigureOut">
              <a:rPr lang="nb-NO" smtClean="0"/>
              <a:t>15.05.2018</a:t>
            </a:fld>
            <a:endParaRPr lang="nb-NO"/>
          </a:p>
        </p:txBody>
      </p:sp>
      <p:sp>
        <p:nvSpPr>
          <p:cNvPr id="3" name="Footer Placeholder 2"/>
          <p:cNvSpPr>
            <a:spLocks noGrp="1"/>
          </p:cNvSpPr>
          <p:nvPr>
            <p:ph type="ftr" sz="quarter" idx="11"/>
          </p:nvPr>
        </p:nvSpPr>
        <p:spPr/>
        <p:txBody>
          <a:bodyPr/>
          <a:lstStyle/>
          <a:p>
            <a:endParaRPr lang="nb-NO"/>
          </a:p>
        </p:txBody>
      </p:sp>
      <p:sp>
        <p:nvSpPr>
          <p:cNvPr id="4" name="Slide Number Placeholder 3"/>
          <p:cNvSpPr>
            <a:spLocks noGrp="1"/>
          </p:cNvSpPr>
          <p:nvPr>
            <p:ph type="sldNum" sz="quarter" idx="12"/>
          </p:nvPr>
        </p:nvSpPr>
        <p:spPr/>
        <p:txBody>
          <a:bodyPr/>
          <a:lstStyle/>
          <a:p>
            <a:fld id="{A81A7195-63A6-41E2-8078-9788BECB8C88}" type="slidenum">
              <a:rPr lang="nb-NO" smtClean="0"/>
              <a:t>‹#›</a:t>
            </a:fld>
            <a:endParaRPr lang="nb-NO"/>
          </a:p>
        </p:txBody>
      </p:sp>
    </p:spTree>
    <p:extLst>
      <p:ext uri="{BB962C8B-B14F-4D97-AF65-F5344CB8AC3E}">
        <p14:creationId xmlns:p14="http://schemas.microsoft.com/office/powerpoint/2010/main" val="7244331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endParaRPr lang="nb-NO"/>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E358DE2-F352-4904-85A7-62532749CF76}" type="datetimeFigureOut">
              <a:rPr lang="nb-NO" smtClean="0"/>
              <a:t>15.05.2018</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A81A7195-63A6-41E2-8078-9788BECB8C88}" type="slidenum">
              <a:rPr lang="nb-NO" smtClean="0"/>
              <a:t>‹#›</a:t>
            </a:fld>
            <a:endParaRPr lang="nb-NO"/>
          </a:p>
        </p:txBody>
      </p:sp>
    </p:spTree>
    <p:extLst>
      <p:ext uri="{BB962C8B-B14F-4D97-AF65-F5344CB8AC3E}">
        <p14:creationId xmlns:p14="http://schemas.microsoft.com/office/powerpoint/2010/main" val="3312907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endParaRPr lang="nb-NO"/>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E358DE2-F352-4904-85A7-62532749CF76}" type="datetimeFigureOut">
              <a:rPr lang="nb-NO" smtClean="0"/>
              <a:t>15.05.2018</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A81A7195-63A6-41E2-8078-9788BECB8C88}" type="slidenum">
              <a:rPr lang="nb-NO" smtClean="0"/>
              <a:t>‹#›</a:t>
            </a:fld>
            <a:endParaRPr lang="nb-NO"/>
          </a:p>
        </p:txBody>
      </p:sp>
    </p:spTree>
    <p:extLst>
      <p:ext uri="{BB962C8B-B14F-4D97-AF65-F5344CB8AC3E}">
        <p14:creationId xmlns:p14="http://schemas.microsoft.com/office/powerpoint/2010/main" val="42113528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a:t>Click to edit Master title style</a:t>
            </a:r>
            <a:endParaRPr lang="nb-NO"/>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5E358DE2-F352-4904-85A7-62532749CF76}" type="datetimeFigureOut">
              <a:rPr lang="nb-NO" smtClean="0"/>
              <a:t>15.05.2018</a:t>
            </a:fld>
            <a:endParaRPr lang="nb-NO"/>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A81A7195-63A6-41E2-8078-9788BECB8C88}" type="slidenum">
              <a:rPr lang="nb-NO" smtClean="0"/>
              <a:t>‹#›</a:t>
            </a:fld>
            <a:endParaRPr lang="nb-NO"/>
          </a:p>
        </p:txBody>
      </p:sp>
    </p:spTree>
    <p:extLst>
      <p:ext uri="{BB962C8B-B14F-4D97-AF65-F5344CB8AC3E}">
        <p14:creationId xmlns:p14="http://schemas.microsoft.com/office/powerpoint/2010/main" val="33283311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jpeg"/><Relationship Id="rId7" Type="http://schemas.openxmlformats.org/officeDocument/2006/relationships/image" Target="../media/image3.png"/><Relationship Id="rId2" Type="http://schemas.openxmlformats.org/officeDocument/2006/relationships/hyperlink" Target="https://skjema.uio.no/98134" TargetMode="Externa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hyperlink" Target="mailto:joerbj@ous-hf.no" TargetMode="External"/><Relationship Id="rId4" Type="http://schemas.openxmlformats.org/officeDocument/2006/relationships/image" Target="cid:image001.jpg@01D3D7FA.D627E15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8640" y="215513"/>
            <a:ext cx="6480720" cy="2000548"/>
          </a:xfrm>
          <a:prstGeom prst="rect">
            <a:avLst/>
          </a:prstGeom>
          <a:solidFill>
            <a:srgbClr val="0070C0"/>
          </a:solidFill>
          <a:ln>
            <a:solidFill>
              <a:schemeClr val="tx2"/>
            </a:solidFill>
          </a:ln>
          <a:effectLst>
            <a:glow rad="63500">
              <a:schemeClr val="accent1">
                <a:satMod val="175000"/>
                <a:alpha val="40000"/>
              </a:schemeClr>
            </a:glow>
            <a:outerShdw blurRad="50800" dist="38100" dir="2700000" algn="tl" rotWithShape="0">
              <a:prstClr val="black">
                <a:alpha val="40000"/>
              </a:prstClr>
            </a:outerShdw>
          </a:effectLst>
        </p:spPr>
        <p:txBody>
          <a:bodyPr wrap="square">
            <a:spAutoFit/>
          </a:bodyPr>
          <a:lstStyle/>
          <a:p>
            <a:pPr algn="ctr"/>
            <a:r>
              <a:rPr lang="en-US" sz="4400" b="1" dirty="0">
                <a:solidFill>
                  <a:schemeClr val="bg1"/>
                </a:solidFill>
                <a:effectLst>
                  <a:outerShdw blurRad="38100" dist="38100" dir="2700000" algn="tl">
                    <a:srgbClr val="000000">
                      <a:alpha val="43137"/>
                    </a:srgbClr>
                  </a:outerShdw>
                </a:effectLst>
              </a:rPr>
              <a:t>Hands-on workshop QIIME</a:t>
            </a:r>
            <a:endParaRPr lang="nb-NO" sz="4400" dirty="0">
              <a:solidFill>
                <a:schemeClr val="bg1"/>
              </a:solidFill>
              <a:effectLst>
                <a:outerShdw blurRad="38100" dist="38100" dir="2700000" algn="tl">
                  <a:srgbClr val="000000">
                    <a:alpha val="43137"/>
                  </a:srgbClr>
                </a:outerShdw>
              </a:effectLst>
            </a:endParaRPr>
          </a:p>
          <a:p>
            <a:pPr algn="ctr"/>
            <a:endParaRPr lang="en-US" sz="800" b="1" dirty="0">
              <a:solidFill>
                <a:schemeClr val="bg1"/>
              </a:solidFill>
            </a:endParaRPr>
          </a:p>
          <a:p>
            <a:pPr algn="ctr"/>
            <a:r>
              <a:rPr lang="en-US" b="1" dirty="0">
                <a:solidFill>
                  <a:schemeClr val="bg1"/>
                </a:solidFill>
              </a:rPr>
              <a:t>Thursday June 21</a:t>
            </a:r>
            <a:r>
              <a:rPr lang="en-US" b="1" baseline="30000" dirty="0">
                <a:solidFill>
                  <a:schemeClr val="bg1"/>
                </a:solidFill>
              </a:rPr>
              <a:t>st</a:t>
            </a:r>
            <a:r>
              <a:rPr lang="en-US" b="1" dirty="0">
                <a:solidFill>
                  <a:schemeClr val="bg1"/>
                </a:solidFill>
              </a:rPr>
              <a:t> 2018, 9:00 am - 4:00 pm. </a:t>
            </a:r>
          </a:p>
          <a:p>
            <a:pPr algn="ctr"/>
            <a:r>
              <a:rPr lang="nb-NO" sz="1600" b="1" dirty="0" smtClean="0">
                <a:solidFill>
                  <a:schemeClr val="bg1"/>
                </a:solidFill>
              </a:rPr>
              <a:t>Domus </a:t>
            </a:r>
            <a:r>
              <a:rPr lang="nb-NO" sz="1600" b="1" dirty="0" err="1" smtClean="0">
                <a:solidFill>
                  <a:schemeClr val="bg1"/>
                </a:solidFill>
              </a:rPr>
              <a:t>medica</a:t>
            </a:r>
            <a:r>
              <a:rPr lang="nb-NO" sz="1600" b="1" dirty="0" smtClean="0">
                <a:solidFill>
                  <a:schemeClr val="bg1"/>
                </a:solidFill>
              </a:rPr>
              <a:t>, Gaustad, Oslo </a:t>
            </a:r>
            <a:r>
              <a:rPr lang="nb-NO" sz="1600" b="1" dirty="0" err="1" smtClean="0">
                <a:solidFill>
                  <a:schemeClr val="bg1"/>
                </a:solidFill>
              </a:rPr>
              <a:t>University</a:t>
            </a:r>
            <a:endParaRPr lang="nb-NO" sz="1600" dirty="0">
              <a:solidFill>
                <a:schemeClr val="bg1"/>
              </a:solidFill>
            </a:endParaRPr>
          </a:p>
          <a:p>
            <a:pPr algn="ctr"/>
            <a:endParaRPr lang="en-US" sz="1400" b="1" dirty="0">
              <a:solidFill>
                <a:schemeClr val="bg1"/>
              </a:solidFill>
            </a:endParaRPr>
          </a:p>
          <a:p>
            <a:pPr algn="ctr"/>
            <a:r>
              <a:rPr lang="en-US" sz="1200" b="1" dirty="0">
                <a:solidFill>
                  <a:schemeClr val="bg1"/>
                </a:solidFill>
              </a:rPr>
              <a:t>Amanda Birmingham, Center for Computational Biology and Bioinformatics in the University of California, San Diego is visiting Norway and will lead a one-day QIIME workshop.</a:t>
            </a:r>
            <a:endParaRPr lang="nb-NO" sz="1200" dirty="0">
              <a:solidFill>
                <a:schemeClr val="bg1"/>
              </a:solidFill>
            </a:endParaRPr>
          </a:p>
        </p:txBody>
      </p:sp>
      <p:sp>
        <p:nvSpPr>
          <p:cNvPr id="5" name="Rectangle 4"/>
          <p:cNvSpPr/>
          <p:nvPr/>
        </p:nvSpPr>
        <p:spPr>
          <a:xfrm>
            <a:off x="188640" y="2332201"/>
            <a:ext cx="6480720" cy="1015663"/>
          </a:xfrm>
          <a:prstGeom prst="rect">
            <a:avLst/>
          </a:prstGeom>
        </p:spPr>
        <p:txBody>
          <a:bodyPr wrap="square">
            <a:spAutoFit/>
          </a:bodyPr>
          <a:lstStyle/>
          <a:p>
            <a:r>
              <a:rPr lang="en-US" sz="1200" dirty="0"/>
              <a:t>The course will provide a theoretical, analytical and practical introduction to QIIME which stands for Quantitative Insights into Microbial Ecology. QIIME are an open source software package for comparison and analysis of microbial communities, primarily based on high-throughput amplicon sequencing data (such as SSU </a:t>
            </a:r>
            <a:r>
              <a:rPr lang="en-US" sz="1200" dirty="0" err="1"/>
              <a:t>rRNA</a:t>
            </a:r>
            <a:r>
              <a:rPr lang="en-US" sz="1200" dirty="0"/>
              <a:t>) generated on a variety of platforms, but also supporting analysis of other types of data (such as shotgun metagenomics, metabolomics or proteomics).</a:t>
            </a:r>
            <a:endParaRPr lang="nb-NO" sz="1200" dirty="0"/>
          </a:p>
        </p:txBody>
      </p:sp>
      <p:sp>
        <p:nvSpPr>
          <p:cNvPr id="6" name="Rectangle 5"/>
          <p:cNvSpPr/>
          <p:nvPr/>
        </p:nvSpPr>
        <p:spPr>
          <a:xfrm>
            <a:off x="188640" y="3491880"/>
            <a:ext cx="6480720" cy="1708160"/>
          </a:xfrm>
          <a:prstGeom prst="rect">
            <a:avLst/>
          </a:prstGeom>
          <a:solidFill>
            <a:srgbClr val="0070C0"/>
          </a:solidFill>
          <a:effectLst>
            <a:glow rad="63500">
              <a:schemeClr val="accent1">
                <a:satMod val="175000"/>
                <a:alpha val="40000"/>
              </a:schemeClr>
            </a:glow>
            <a:outerShdw blurRad="50800" dist="38100" dir="2700000" algn="tl" rotWithShape="0">
              <a:prstClr val="black">
                <a:alpha val="40000"/>
              </a:prstClr>
            </a:outerShdw>
          </a:effectLst>
        </p:spPr>
        <p:txBody>
          <a:bodyPr wrap="square">
            <a:spAutoFit/>
          </a:bodyPr>
          <a:lstStyle/>
          <a:p>
            <a:r>
              <a:rPr lang="en-US" sz="1600" b="1" dirty="0">
                <a:solidFill>
                  <a:schemeClr val="bg1"/>
                </a:solidFill>
              </a:rPr>
              <a:t>Registration at this link: </a:t>
            </a:r>
            <a:r>
              <a:rPr lang="en-US" sz="1600" dirty="0">
                <a:solidFill>
                  <a:schemeClr val="bg1"/>
                </a:solidFill>
              </a:rPr>
              <a:t> </a:t>
            </a:r>
            <a:r>
              <a:rPr lang="en-US" sz="1400" b="1" dirty="0">
                <a:solidFill>
                  <a:schemeClr val="bg1"/>
                </a:solidFill>
                <a:hlinkClick r:id="rId2"/>
              </a:rPr>
              <a:t>https://</a:t>
            </a:r>
            <a:r>
              <a:rPr lang="en-US" sz="1400" b="1" dirty="0" smtClean="0">
                <a:solidFill>
                  <a:schemeClr val="bg1"/>
                </a:solidFill>
                <a:hlinkClick r:id="rId2"/>
              </a:rPr>
              <a:t>skjema.uio.no/98134</a:t>
            </a:r>
            <a:r>
              <a:rPr lang="en-US" sz="1400" b="1" dirty="0" smtClean="0">
                <a:solidFill>
                  <a:schemeClr val="bg1"/>
                </a:solidFill>
              </a:rPr>
              <a:t> </a:t>
            </a:r>
            <a:endParaRPr lang="en-US" sz="1400" b="1" dirty="0">
              <a:solidFill>
                <a:schemeClr val="bg1"/>
              </a:solidFill>
            </a:endParaRPr>
          </a:p>
          <a:p>
            <a:r>
              <a:rPr lang="en-US" sz="1200" dirty="0">
                <a:solidFill>
                  <a:schemeClr val="bg1"/>
                </a:solidFill>
              </a:rPr>
              <a:t>Registration deadline: </a:t>
            </a:r>
            <a:r>
              <a:rPr lang="en-US" sz="1200" b="1" dirty="0">
                <a:solidFill>
                  <a:schemeClr val="bg1"/>
                </a:solidFill>
              </a:rPr>
              <a:t>June 10</a:t>
            </a:r>
            <a:r>
              <a:rPr lang="en-US" sz="1200" b="1" baseline="30000" dirty="0">
                <a:solidFill>
                  <a:schemeClr val="bg1"/>
                </a:solidFill>
              </a:rPr>
              <a:t>th</a:t>
            </a:r>
            <a:r>
              <a:rPr lang="en-US" sz="1200" b="1" dirty="0">
                <a:solidFill>
                  <a:schemeClr val="bg1"/>
                </a:solidFill>
              </a:rPr>
              <a:t> 2018.</a:t>
            </a:r>
            <a:r>
              <a:rPr lang="en-US" sz="1200" dirty="0">
                <a:solidFill>
                  <a:schemeClr val="bg1"/>
                </a:solidFill>
              </a:rPr>
              <a:t> Space is limited for this course, please register now!</a:t>
            </a:r>
            <a:endParaRPr lang="nb-NO" sz="1200" dirty="0">
              <a:solidFill>
                <a:schemeClr val="bg1"/>
              </a:solidFill>
            </a:endParaRPr>
          </a:p>
          <a:p>
            <a:endParaRPr lang="en-US" sz="1200" b="1" dirty="0">
              <a:solidFill>
                <a:schemeClr val="bg1"/>
              </a:solidFill>
            </a:endParaRPr>
          </a:p>
          <a:p>
            <a:r>
              <a:rPr lang="en-US" sz="1600" b="1" dirty="0">
                <a:solidFill>
                  <a:schemeClr val="bg1"/>
                </a:solidFill>
              </a:rPr>
              <a:t>Location:</a:t>
            </a:r>
            <a:r>
              <a:rPr lang="en-US" sz="1600" dirty="0">
                <a:solidFill>
                  <a:schemeClr val="bg1"/>
                </a:solidFill>
              </a:rPr>
              <a:t> Room L-257, </a:t>
            </a:r>
            <a:r>
              <a:rPr lang="en-US" sz="1600" dirty="0" err="1">
                <a:solidFill>
                  <a:schemeClr val="bg1"/>
                </a:solidFill>
              </a:rPr>
              <a:t>Domus</a:t>
            </a:r>
            <a:r>
              <a:rPr lang="en-US" sz="1600" dirty="0">
                <a:solidFill>
                  <a:schemeClr val="bg1"/>
                </a:solidFill>
              </a:rPr>
              <a:t> </a:t>
            </a:r>
            <a:r>
              <a:rPr lang="en-US" sz="1600" dirty="0" err="1">
                <a:solidFill>
                  <a:schemeClr val="bg1"/>
                </a:solidFill>
              </a:rPr>
              <a:t>Medica</a:t>
            </a:r>
            <a:r>
              <a:rPr lang="en-US" sz="1600" dirty="0">
                <a:solidFill>
                  <a:schemeClr val="bg1"/>
                </a:solidFill>
              </a:rPr>
              <a:t> (DM4), </a:t>
            </a:r>
            <a:r>
              <a:rPr lang="en-US" sz="1600" dirty="0" err="1">
                <a:solidFill>
                  <a:schemeClr val="bg1"/>
                </a:solidFill>
              </a:rPr>
              <a:t>Gaustad</a:t>
            </a:r>
            <a:r>
              <a:rPr lang="en-US" sz="1600" dirty="0">
                <a:solidFill>
                  <a:schemeClr val="bg1"/>
                </a:solidFill>
              </a:rPr>
              <a:t>, Oslo University </a:t>
            </a:r>
            <a:endParaRPr lang="nb-NO" sz="1600" dirty="0">
              <a:solidFill>
                <a:schemeClr val="bg1"/>
              </a:solidFill>
            </a:endParaRPr>
          </a:p>
          <a:p>
            <a:endParaRPr lang="en-US" sz="1200" b="1" dirty="0">
              <a:solidFill>
                <a:schemeClr val="bg1"/>
              </a:solidFill>
            </a:endParaRPr>
          </a:p>
          <a:p>
            <a:r>
              <a:rPr lang="en-US" sz="1600" b="1" dirty="0">
                <a:solidFill>
                  <a:schemeClr val="bg1"/>
                </a:solidFill>
              </a:rPr>
              <a:t>Course </a:t>
            </a:r>
            <a:r>
              <a:rPr lang="en-US" sz="1600" b="1" dirty="0" smtClean="0">
                <a:solidFill>
                  <a:schemeClr val="bg1"/>
                </a:solidFill>
              </a:rPr>
              <a:t>fee</a:t>
            </a:r>
            <a:r>
              <a:rPr lang="en-US" sz="1600" dirty="0" smtClean="0">
                <a:solidFill>
                  <a:schemeClr val="bg1"/>
                </a:solidFill>
              </a:rPr>
              <a:t>: Free of charge (sponsored by TTA)</a:t>
            </a:r>
            <a:endParaRPr lang="nb-NO" sz="1600" dirty="0">
              <a:solidFill>
                <a:schemeClr val="bg1"/>
              </a:solidFill>
            </a:endParaRPr>
          </a:p>
          <a:p>
            <a:endParaRPr lang="en-US" sz="900" dirty="0">
              <a:solidFill>
                <a:schemeClr val="bg1"/>
              </a:solidFill>
            </a:endParaRPr>
          </a:p>
          <a:p>
            <a:r>
              <a:rPr lang="en-US" sz="1200" dirty="0">
                <a:solidFill>
                  <a:schemeClr val="bg1"/>
                </a:solidFill>
              </a:rPr>
              <a:t>Participants will receive reading list and further instructions upon accepted registration/payment.</a:t>
            </a:r>
            <a:endParaRPr lang="nb-NO" sz="1200" dirty="0">
              <a:solidFill>
                <a:schemeClr val="bg1"/>
              </a:solidFill>
            </a:endParaRPr>
          </a:p>
        </p:txBody>
      </p:sp>
      <p:sp>
        <p:nvSpPr>
          <p:cNvPr id="7" name="Rectangle 6"/>
          <p:cNvSpPr/>
          <p:nvPr/>
        </p:nvSpPr>
        <p:spPr>
          <a:xfrm>
            <a:off x="188640" y="5436096"/>
            <a:ext cx="6480720" cy="1015663"/>
          </a:xfrm>
          <a:prstGeom prst="rect">
            <a:avLst/>
          </a:prstGeom>
        </p:spPr>
        <p:txBody>
          <a:bodyPr wrap="square">
            <a:spAutoFit/>
          </a:bodyPr>
          <a:lstStyle/>
          <a:p>
            <a:r>
              <a:rPr lang="en-US" sz="1200" dirty="0"/>
              <a:t>Some experience in metagenomics is required, please describe your experience </a:t>
            </a:r>
            <a:r>
              <a:rPr lang="en-US" sz="1200" dirty="0"/>
              <a:t>as requested in the </a:t>
            </a:r>
            <a:r>
              <a:rPr lang="en-US" sz="1200" dirty="0"/>
              <a:t>registration. You will need to bring your laptop to the workshop, as a significant portion of the workshop will be hands-on. Any operating system will work, including Windows, Mac OS X, and Linux. You will receive information regarding software you need to install. There will be power outlets and </a:t>
            </a:r>
            <a:r>
              <a:rPr lang="en-US" sz="1200" dirty="0" err="1"/>
              <a:t>WiFi</a:t>
            </a:r>
            <a:r>
              <a:rPr lang="en-US" sz="1200" dirty="0"/>
              <a:t> available to you at the workshop.</a:t>
            </a:r>
            <a:endParaRPr lang="nb-NO" sz="1200" dirty="0"/>
          </a:p>
        </p:txBody>
      </p:sp>
      <p:pic>
        <p:nvPicPr>
          <p:cNvPr id="8" name="Bilde 1" descr="cid:image001.jpg@01D3D7FA.D627E150"/>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260648" y="6804248"/>
            <a:ext cx="1216660" cy="1216660"/>
          </a:xfrm>
          <a:prstGeom prst="rect">
            <a:avLst/>
          </a:prstGeom>
          <a:noFill/>
          <a:ln w="19050">
            <a:solidFill>
              <a:schemeClr val="accent1"/>
            </a:solidFill>
          </a:ln>
        </p:spPr>
      </p:pic>
      <p:sp>
        <p:nvSpPr>
          <p:cNvPr id="9" name="Rectangle 8"/>
          <p:cNvSpPr/>
          <p:nvPr/>
        </p:nvSpPr>
        <p:spPr>
          <a:xfrm>
            <a:off x="333121" y="6506924"/>
            <a:ext cx="1079655" cy="338554"/>
          </a:xfrm>
          <a:prstGeom prst="rect">
            <a:avLst/>
          </a:prstGeom>
        </p:spPr>
        <p:txBody>
          <a:bodyPr wrap="none">
            <a:spAutoFit/>
          </a:bodyPr>
          <a:lstStyle/>
          <a:p>
            <a:pPr algn="ctr"/>
            <a:r>
              <a:rPr lang="en-US" sz="1600" b="1" dirty="0">
                <a:solidFill>
                  <a:schemeClr val="tx2"/>
                </a:solidFill>
                <a:latin typeface="+mj-lt"/>
              </a:rPr>
              <a:t>Instructor:</a:t>
            </a:r>
            <a:endParaRPr lang="nb-NO" sz="1600" dirty="0">
              <a:solidFill>
                <a:schemeClr val="tx2"/>
              </a:solidFill>
              <a:latin typeface="+mj-lt"/>
            </a:endParaRPr>
          </a:p>
        </p:txBody>
      </p:sp>
      <p:sp>
        <p:nvSpPr>
          <p:cNvPr id="10" name="Rectangle 9"/>
          <p:cNvSpPr/>
          <p:nvPr/>
        </p:nvSpPr>
        <p:spPr>
          <a:xfrm>
            <a:off x="1519199" y="6687750"/>
            <a:ext cx="5150161" cy="1446550"/>
          </a:xfrm>
          <a:prstGeom prst="rect">
            <a:avLst/>
          </a:prstGeom>
        </p:spPr>
        <p:txBody>
          <a:bodyPr wrap="square">
            <a:spAutoFit/>
          </a:bodyPr>
          <a:lstStyle/>
          <a:p>
            <a:r>
              <a:rPr lang="en-US" sz="1100" dirty="0"/>
              <a:t>Amanda Birmingham’s wide-ranging experience in bioinformatics for genomics and metagenomics spans both industry and academia.  As a Senior Bioinformatics Engineer at the Center for Computational Biology and Bioinformatics </a:t>
            </a:r>
            <a:r>
              <a:rPr lang="en-US" sz="1100" dirty="0"/>
              <a:t> </a:t>
            </a:r>
            <a:r>
              <a:rPr lang="en-US" sz="1100" dirty="0" smtClean="0"/>
              <a:t>at the </a:t>
            </a:r>
            <a:r>
              <a:rPr lang="en-US" sz="1100" dirty="0"/>
              <a:t>University of California, San Diego, she devises novel computational pipelines to extract insights from next-generation sequencing data.  Her focus is on developing open-source software enabling microbiome research, and on training biologists and data scientists world-wide.  Her earlier career was as spent as head of bioinformatics at </a:t>
            </a:r>
            <a:r>
              <a:rPr lang="en-US" sz="1100" dirty="0" err="1"/>
              <a:t>Dharmacon</a:t>
            </a:r>
            <a:r>
              <a:rPr lang="en-US" sz="1100" dirty="0"/>
              <a:t>, Inc., where she led a team in data analysis, reagent design, and software development.</a:t>
            </a:r>
            <a:endParaRPr lang="nb-NO" sz="1100" dirty="0"/>
          </a:p>
        </p:txBody>
      </p:sp>
      <p:sp>
        <p:nvSpPr>
          <p:cNvPr id="11" name="Rectangle 10"/>
          <p:cNvSpPr/>
          <p:nvPr/>
        </p:nvSpPr>
        <p:spPr>
          <a:xfrm>
            <a:off x="188640" y="8172400"/>
            <a:ext cx="6480719" cy="276999"/>
          </a:xfrm>
          <a:prstGeom prst="rect">
            <a:avLst/>
          </a:prstGeom>
        </p:spPr>
        <p:txBody>
          <a:bodyPr wrap="square">
            <a:spAutoFit/>
          </a:bodyPr>
          <a:lstStyle/>
          <a:p>
            <a:pPr algn="ctr"/>
            <a:r>
              <a:rPr lang="en-US" sz="1200" dirty="0"/>
              <a:t>Questions: </a:t>
            </a:r>
            <a:r>
              <a:rPr lang="en-US" sz="1200" dirty="0" err="1"/>
              <a:t>Jørgen</a:t>
            </a:r>
            <a:r>
              <a:rPr lang="en-US" sz="1200" dirty="0"/>
              <a:t> </a:t>
            </a:r>
            <a:r>
              <a:rPr lang="en-US" sz="1200" dirty="0" err="1"/>
              <a:t>Vildershøj</a:t>
            </a:r>
            <a:r>
              <a:rPr lang="en-US" sz="1200" dirty="0"/>
              <a:t> </a:t>
            </a:r>
            <a:r>
              <a:rPr lang="en-US" sz="1200" dirty="0" err="1"/>
              <a:t>Bjørnholt</a:t>
            </a:r>
            <a:r>
              <a:rPr lang="en-US" sz="1200" dirty="0"/>
              <a:t>, email: </a:t>
            </a:r>
            <a:r>
              <a:rPr lang="en-US" sz="1200" u="sng" dirty="0">
                <a:hlinkClick r:id="rId5"/>
              </a:rPr>
              <a:t>joerbj@ous-hf.no</a:t>
            </a:r>
            <a:endParaRPr lang="nb-NO" sz="1200" dirty="0"/>
          </a:p>
        </p:txBody>
      </p:sp>
      <p:pic>
        <p:nvPicPr>
          <p:cNvPr id="12" name="Picture 1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18936" y="8604448"/>
            <a:ext cx="1625888" cy="335500"/>
          </a:xfrm>
          <a:prstGeom prst="rect">
            <a:avLst/>
          </a:prstGeom>
        </p:spPr>
      </p:pic>
      <p:pic>
        <p:nvPicPr>
          <p:cNvPr id="14" name="Picture 1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670224" y="8633023"/>
            <a:ext cx="1550864" cy="300461"/>
          </a:xfrm>
          <a:prstGeom prst="rect">
            <a:avLst/>
          </a:prstGeom>
        </p:spPr>
      </p:pic>
      <p:pic>
        <p:nvPicPr>
          <p:cNvPr id="15" name="Picture 1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863435" y="8698069"/>
            <a:ext cx="1805925" cy="253732"/>
          </a:xfrm>
          <a:prstGeom prst="rect">
            <a:avLst/>
          </a:prstGeom>
        </p:spPr>
      </p:pic>
      <p:sp>
        <p:nvSpPr>
          <p:cNvPr id="16" name="Rectangle 15"/>
          <p:cNvSpPr/>
          <p:nvPr/>
        </p:nvSpPr>
        <p:spPr>
          <a:xfrm>
            <a:off x="97971" y="91479"/>
            <a:ext cx="6667038" cy="89436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7" name="Rectangle 16"/>
          <p:cNvSpPr/>
          <p:nvPr/>
        </p:nvSpPr>
        <p:spPr>
          <a:xfrm>
            <a:off x="2980170" y="8792477"/>
            <a:ext cx="1168910" cy="215444"/>
          </a:xfrm>
          <a:prstGeom prst="rect">
            <a:avLst/>
          </a:prstGeom>
        </p:spPr>
        <p:txBody>
          <a:bodyPr wrap="none">
            <a:spAutoFit/>
          </a:bodyPr>
          <a:lstStyle/>
          <a:p>
            <a:r>
              <a:rPr lang="nb-NO" sz="800" dirty="0">
                <a:solidFill>
                  <a:schemeClr val="tx2"/>
                </a:solidFill>
                <a:effectLst/>
              </a:rPr>
              <a:t>HUMIS/</a:t>
            </a:r>
            <a:r>
              <a:rPr lang="nb-NO" sz="800" dirty="0" err="1">
                <a:solidFill>
                  <a:schemeClr val="tx2"/>
                </a:solidFill>
                <a:effectLst/>
              </a:rPr>
              <a:t>NoMIOC</a:t>
            </a:r>
            <a:r>
              <a:rPr lang="nb-NO" sz="800" dirty="0">
                <a:solidFill>
                  <a:schemeClr val="tx2"/>
                </a:solidFill>
                <a:effectLst/>
              </a:rPr>
              <a:t> </a:t>
            </a:r>
            <a:r>
              <a:rPr lang="nb-NO" sz="800" dirty="0" err="1">
                <a:solidFill>
                  <a:schemeClr val="tx2"/>
                </a:solidFill>
                <a:effectLst/>
              </a:rPr>
              <a:t>cohort</a:t>
            </a:r>
            <a:endParaRPr lang="nb-NO" sz="800" dirty="0">
              <a:solidFill>
                <a:schemeClr val="tx2"/>
              </a:solidFill>
            </a:endParaRPr>
          </a:p>
        </p:txBody>
      </p:sp>
    </p:spTree>
    <p:extLst>
      <p:ext uri="{BB962C8B-B14F-4D97-AF65-F5344CB8AC3E}">
        <p14:creationId xmlns:p14="http://schemas.microsoft.com/office/powerpoint/2010/main" val="11661855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241</TotalTime>
  <Words>297</Words>
  <Application>Microsoft Office PowerPoint</Application>
  <PresentationFormat>Skjermfremvisning (4:3)</PresentationFormat>
  <Paragraphs>20</Paragraphs>
  <Slides>1</Slides>
  <Notes>0</Notes>
  <HiddenSlides>0</HiddenSlides>
  <MMClips>0</MMClips>
  <ScaleCrop>false</ScaleCrop>
  <HeadingPairs>
    <vt:vector size="4" baseType="variant">
      <vt:variant>
        <vt:lpstr>Tema</vt:lpstr>
      </vt:variant>
      <vt:variant>
        <vt:i4>1</vt:i4>
      </vt:variant>
      <vt:variant>
        <vt:lpstr>Lysbildetitler</vt:lpstr>
      </vt:variant>
      <vt:variant>
        <vt:i4>1</vt:i4>
      </vt:variant>
    </vt:vector>
  </HeadingPairs>
  <TitlesOfParts>
    <vt:vector size="2" baseType="lpstr">
      <vt:lpstr>Office Theme</vt:lpstr>
      <vt:lpstr>PowerPoint-presentasjon</vt:lpstr>
    </vt:vector>
  </TitlesOfParts>
  <Company>Universitetet i Oslo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Meryl S. Lillenes</dc:creator>
  <cp:lastModifiedBy>Jørgen Vildershøj Bjørnholt</cp:lastModifiedBy>
  <cp:revision>13</cp:revision>
  <dcterms:created xsi:type="dcterms:W3CDTF">2018-05-08T12:03:52Z</dcterms:created>
  <dcterms:modified xsi:type="dcterms:W3CDTF">2018-05-15T05:29:49Z</dcterms:modified>
</cp:coreProperties>
</file>